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80" r:id="rId3"/>
    <p:sldId id="284" r:id="rId4"/>
    <p:sldId id="281" r:id="rId5"/>
    <p:sldId id="257" r:id="rId6"/>
    <p:sldId id="279" r:id="rId7"/>
    <p:sldId id="276" r:id="rId8"/>
    <p:sldId id="274" r:id="rId9"/>
    <p:sldId id="259" r:id="rId10"/>
    <p:sldId id="260" r:id="rId11"/>
    <p:sldId id="278" r:id="rId12"/>
    <p:sldId id="275" r:id="rId13"/>
    <p:sldId id="265" r:id="rId14"/>
    <p:sldId id="269" r:id="rId15"/>
    <p:sldId id="272" r:id="rId16"/>
    <p:sldId id="273" r:id="rId17"/>
    <p:sldId id="283" r:id="rId18"/>
  </p:sldIdLst>
  <p:sldSz cx="9144000" cy="6858000" type="screen4x3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87" autoAdjust="0"/>
  </p:normalViewPr>
  <p:slideViewPr>
    <p:cSldViewPr>
      <p:cViewPr varScale="1">
        <p:scale>
          <a:sx n="99" d="100"/>
          <a:sy n="99" d="100"/>
        </p:scale>
        <p:origin x="194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1-29T19:52:20.265" idx="1">
    <p:pos x="533" y="554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AA74550B-B32E-49B4-BD65-7BE1387A7E17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E06B5509-7839-4E65-8B8E-CBAAB64EEC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026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5509-7839-4E65-8B8E-CBAAB64EEC7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976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5509-7839-4E65-8B8E-CBAAB64EEC7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120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5509-7839-4E65-8B8E-CBAAB64EEC7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386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beacom25@gmail.com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osatp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beacom25@gmail.co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osatp@gmail.com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Легкие металлические конструкции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Быстровозводимое строительство</a:t>
            </a:r>
          </a:p>
          <a:p>
            <a:r>
              <a:rPr lang="ru-RU" dirty="0" smtClean="0"/>
              <a:t>Каркасное домостроение </a:t>
            </a:r>
            <a:endParaRPr lang="ru-RU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Picture 1" descr="konstr_panel_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1720" cy="1379637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411760" y="302342"/>
            <a:ext cx="640871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ОБЩЕСТВО С ОГРАНИЧЕННОЙ ОТВЕТСТВЕННОСТЬЮ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                       «ТЕРМОПРОФИЛЬ»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</p:txBody>
      </p:sp>
      <p:pic>
        <p:nvPicPr>
          <p:cNvPr id="1026" name="Picture 2" descr="C:\Users\Admin\Desktop\рабочка\Сайт\терм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869160"/>
            <a:ext cx="2088232" cy="17989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71800" y="4365104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rgbClr val="FFFF00"/>
                </a:solidFill>
              </a:rPr>
              <a:t>Экологичность</a:t>
            </a:r>
            <a:r>
              <a:rPr lang="ru-RU" sz="2000" dirty="0" smtClean="0">
                <a:solidFill>
                  <a:srgbClr val="FFFF00"/>
                </a:solidFill>
              </a:rPr>
              <a:t>, Экономичность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</a:rPr>
              <a:t>Энергоэффективность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9832" y="4869160"/>
            <a:ext cx="54726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	</a:t>
            </a:r>
            <a:r>
              <a:rPr lang="ru-RU" sz="2800" dirty="0" smtClean="0">
                <a:solidFill>
                  <a:srgbClr val="FFFF00"/>
                </a:solidFill>
              </a:rPr>
              <a:t>г. Оса, Пермский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край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      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           </a:t>
            </a:r>
            <a:r>
              <a:rPr lang="en-US" sz="2800" dirty="0" smtClean="0">
                <a:solidFill>
                  <a:srgbClr val="FFFF00"/>
                </a:solidFill>
              </a:rPr>
              <a:t>beacom25@gmail.com</a:t>
            </a:r>
            <a:endParaRPr lang="ru-RU" sz="2800" dirty="0" smtClean="0">
              <a:solidFill>
                <a:srgbClr val="FFFF00"/>
              </a:solidFill>
            </a:endParaRPr>
          </a:p>
          <a:p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smtClean="0">
                <a:solidFill>
                  <a:srgbClr val="00B0F0"/>
                </a:solidFill>
              </a:rPr>
              <a:t>               +7(902) 47 88 4 88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</a:p>
          <a:p>
            <a:r>
              <a:rPr lang="ru-RU" sz="2800" dirty="0" smtClean="0">
                <a:solidFill>
                  <a:srgbClr val="00B0F0"/>
                </a:solidFill>
              </a:rPr>
              <a:t>                  </a:t>
            </a:r>
            <a:r>
              <a:rPr lang="ru-RU" sz="2800" dirty="0" smtClean="0">
                <a:solidFill>
                  <a:srgbClr val="00B0F0"/>
                </a:solidFill>
              </a:rPr>
              <a:t> 8 800 20 18 167   </a:t>
            </a:r>
            <a:endParaRPr lang="ru-RU" sz="2800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0"/>
            <a:ext cx="34428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rgbClr val="0070C0"/>
                </a:solidFill>
              </a:rPr>
              <a:t>Всесезонность</a:t>
            </a:r>
            <a:r>
              <a:rPr lang="ru-RU" sz="2800" dirty="0" smtClean="0">
                <a:solidFill>
                  <a:srgbClr val="0070C0"/>
                </a:solidFill>
              </a:rPr>
              <a:t> работ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Низкая теплоемкость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Сейсмостойкость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0"/>
            <a:ext cx="28083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Не горит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Не гниет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Без обработок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5589240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ФЕРМЫ</a:t>
            </a:r>
            <a:r>
              <a:rPr lang="ru-RU" sz="3200" dirty="0" smtClean="0">
                <a:solidFill>
                  <a:srgbClr val="0070C0"/>
                </a:solidFill>
              </a:rPr>
              <a:t> КРС готовые решения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 20 </a:t>
            </a:r>
            <a:r>
              <a:rPr lang="ru-RU" sz="3200" dirty="0" err="1" smtClean="0">
                <a:solidFill>
                  <a:srgbClr val="0070C0"/>
                </a:solidFill>
              </a:rPr>
              <a:t>х</a:t>
            </a:r>
            <a:r>
              <a:rPr lang="ru-RU" sz="3200" dirty="0" smtClean="0">
                <a:solidFill>
                  <a:srgbClr val="0070C0"/>
                </a:solidFill>
              </a:rPr>
              <a:t> 102/   24х82/  33,6х102/150 </a:t>
            </a:r>
          </a:p>
          <a:p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84995"/>
            <a:ext cx="7488831" cy="423497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259632" y="1700808"/>
            <a:ext cx="57606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Не требует тяжелых фундаментов, допускает монтаж каркаса при полах по грунтам;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Скорость и </a:t>
            </a:r>
            <a:r>
              <a:rPr lang="ru-RU" dirty="0" err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всесезонность</a:t>
            </a:r>
            <a:r>
              <a:rPr lang="ru-RU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возведения (скорость и гибкость окупаемости инвестиций);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Не горит, не гниет, не впитывает вирусов и бактерий, легок в обработке антивирусными  и дезинфицирующими препаратами;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Не подвержен обрушениям, сейсмостойкость и стойкость к техногенным катастрофам в десятки раз выше традиционного строительства.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Допускает замену элементов без разборки и потери несущей способности.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Мансарда-экономия пространства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http://proekt-shop.ru/images/stories/Katalog/z264/Z264_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789040"/>
            <a:ext cx="3528392" cy="220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20072" y="1844824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B0F0"/>
                </a:solidFill>
              </a:rPr>
              <a:t>ООО «ТЕРМОПРОФИЛЬ»</a:t>
            </a:r>
            <a:endParaRPr lang="ru-RU" sz="16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6021288"/>
            <a:ext cx="5799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Эстетика комфорта </a:t>
            </a:r>
            <a:r>
              <a:rPr lang="ru-RU" dirty="0" smtClean="0"/>
              <a:t>+7 9024788488 </a:t>
            </a:r>
            <a:r>
              <a:rPr lang="en-US" dirty="0" smtClean="0"/>
              <a:t>beacom25@gmail</a:t>
            </a:r>
            <a:r>
              <a:rPr lang="ru-RU" dirty="0" smtClean="0"/>
              <a:t>.</a:t>
            </a:r>
            <a:r>
              <a:rPr lang="en-US" dirty="0" smtClean="0"/>
              <a:t>com</a:t>
            </a:r>
            <a:endParaRPr lang="ru-RU" dirty="0"/>
          </a:p>
        </p:txBody>
      </p:sp>
      <p:pic>
        <p:nvPicPr>
          <p:cNvPr id="7" name="Рисунок 6" descr="konstr_panel_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76672"/>
            <a:ext cx="209321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F:\DCIM\103_PANA\P10306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628800"/>
            <a:ext cx="3966419" cy="2974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+mn-lt"/>
              </a:rPr>
              <a:t>Многоквартирные дома и общежития</a:t>
            </a:r>
            <a:endParaRPr lang="ru-RU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550" y="1609725"/>
            <a:ext cx="6802299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1988840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ООО «ТЕРМОПРОФИЛЬ»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5445224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Свобода планировки , легкость перепланировки и реконструкции, ремонтопригодность. +7 9024788488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konstr_panel_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980728"/>
            <a:ext cx="2381250" cy="101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latin typeface="+mn-lt"/>
              </a:rPr>
              <a:t>Ангары и склады</a:t>
            </a:r>
            <a:endParaRPr lang="ru-RU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22530" name="Picture 2" descr="C:\Users\Admin\Desktop\пульс 15\ангар декабр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4849602" cy="32330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1988840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</a:rPr>
              <a:t>ООО «ТЕРМОПРОФИЛЬ»</a:t>
            </a:r>
            <a:endParaRPr lang="ru-RU" sz="1600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konstr_panel_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60648"/>
            <a:ext cx="23812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Admin\Desktop\пульс 15\ангар 2 уровн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140968"/>
            <a:ext cx="2270985" cy="340647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8072" y="579113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г. Оса, Пермский край</a:t>
            </a:r>
            <a:r>
              <a:rPr lang="en-US" dirty="0" smtClean="0">
                <a:solidFill>
                  <a:srgbClr val="00B0F0"/>
                </a:solidFill>
              </a:rPr>
              <a:t> beacom25@gmail.com</a:t>
            </a:r>
            <a:endParaRPr lang="ru-RU" dirty="0" smtClean="0">
              <a:solidFill>
                <a:srgbClr val="00B0F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5123974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00B0F0"/>
                </a:solidFill>
              </a:rPr>
              <a:t>Монтаж - круглый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00B0F0"/>
                </a:solidFill>
              </a:rPr>
              <a:t>год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38286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+mn-lt"/>
              </a:rPr>
              <a:t>Фельдшерско-акушерский </a:t>
            </a:r>
            <a:r>
              <a:rPr lang="ru-RU" sz="1600" dirty="0" smtClean="0">
                <a:latin typeface="+mn-lt"/>
              </a:rPr>
              <a:t>пункт</a:t>
            </a:r>
            <a:endParaRPr lang="ru-RU" sz="1600" dirty="0">
              <a:latin typeface="+mn-lt"/>
            </a:endParaRPr>
          </a:p>
        </p:txBody>
      </p:sp>
      <p:pic>
        <p:nvPicPr>
          <p:cNvPr id="26626" name="Picture 2" descr="C:\Users\Admin\Desktop\пульс 15\Зверево ФА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93746"/>
            <a:ext cx="2808312" cy="21062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20072" y="260648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</a:rPr>
              <a:t>ООО «ТЕРМОПРОФИЛЬ»</a:t>
            </a:r>
            <a:endParaRPr lang="ru-RU" sz="1600" dirty="0">
              <a:solidFill>
                <a:srgbClr val="FFFF00"/>
              </a:solidFill>
            </a:endParaRPr>
          </a:p>
        </p:txBody>
      </p:sp>
      <p:pic>
        <p:nvPicPr>
          <p:cNvPr id="5" name="Picture 2" descr="C:\Users\Admin\Desktop\пульс 15\Павильон Ревнивце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89040"/>
            <a:ext cx="3312368" cy="2160240"/>
          </a:xfrm>
          <a:prstGeom prst="rect">
            <a:avLst/>
          </a:prstGeom>
          <a:noFill/>
        </p:spPr>
      </p:pic>
      <p:pic>
        <p:nvPicPr>
          <p:cNvPr id="7" name="Рисунок 6" descr="konstr_panel_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76672"/>
            <a:ext cx="1872208" cy="79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Admin\Desktop\пульс 15\СДК Лом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340768"/>
            <a:ext cx="3868464" cy="1872208"/>
          </a:xfrm>
          <a:prstGeom prst="rect">
            <a:avLst/>
          </a:prstGeom>
          <a:noFill/>
        </p:spPr>
      </p:pic>
      <p:pic>
        <p:nvPicPr>
          <p:cNvPr id="9" name="Picture 2" descr="C:\Users\Admin\Desktop\пульс 15\весн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645024"/>
            <a:ext cx="3168352" cy="237626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275856" y="692697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СЕЛЬСКИЙ ДОМ   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                  КУЛЬТУРЫ</a:t>
            </a:r>
            <a:r>
              <a:rPr lang="en-US" dirty="0" smtClean="0">
                <a:solidFill>
                  <a:srgbClr val="00B0F0"/>
                </a:solidFill>
              </a:rPr>
              <a:t>  </a:t>
            </a:r>
            <a:endParaRPr lang="ru-RU" dirty="0" smtClean="0">
              <a:solidFill>
                <a:srgbClr val="00B0F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6106655"/>
            <a:ext cx="6390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МАГАЗИН/</a:t>
            </a:r>
            <a:r>
              <a:rPr lang="ru-RU" dirty="0" err="1" smtClean="0">
                <a:solidFill>
                  <a:srgbClr val="00B0F0"/>
                </a:solidFill>
              </a:rPr>
              <a:t>МАНСАРДА-быстровозводимое</a:t>
            </a:r>
            <a:r>
              <a:rPr lang="ru-RU" dirty="0" smtClean="0">
                <a:solidFill>
                  <a:srgbClr val="00B0F0"/>
                </a:solidFill>
              </a:rPr>
              <a:t> быстрая   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                                 эффективность и окупаемость инвестиций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   </a:t>
            </a:r>
            <a:r>
              <a:rPr lang="ru-RU" dirty="0" smtClean="0">
                <a:solidFill>
                  <a:srgbClr val="00B0F0"/>
                </a:solidFill>
                <a:latin typeface="+mn-lt"/>
              </a:rPr>
              <a:t>Реконструкция кровли +   мансарда и новый фасад!</a:t>
            </a:r>
            <a:endParaRPr lang="ru-RU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29698" name="Picture 2" descr="C:\Users\Admin\Desktop\пульс 15\Садко СМУ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5013176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Без дополнительных земельных отношений новые площади и новое здание +7 9024788488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1988840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</a:rPr>
              <a:t>ООО «ТЕРМОПРОФИЛЬ»</a:t>
            </a:r>
            <a:endParaRPr lang="ru-RU" sz="1600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konstr_panel_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5589240"/>
            <a:ext cx="23812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00B0F0"/>
                </a:solidFill>
                <a:latin typeface="+mn-lt"/>
              </a:rPr>
              <a:t>Приглашаем к сотрудничеству</a:t>
            </a:r>
            <a:r>
              <a:rPr lang="en-US" sz="2700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700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ru-RU" sz="2700" dirty="0" smtClean="0">
                <a:solidFill>
                  <a:srgbClr val="00B0F0"/>
                </a:solidFill>
                <a:latin typeface="+mn-lt"/>
              </a:rPr>
            </a:br>
            <a:r>
              <a:rPr lang="ru-RU" sz="2700" dirty="0" smtClean="0">
                <a:solidFill>
                  <a:srgbClr val="00B0F0"/>
                </a:solidFill>
                <a:latin typeface="+mn-lt"/>
              </a:rPr>
              <a:t>  </a:t>
            </a:r>
            <a:r>
              <a:rPr lang="en-US" sz="2700" dirty="0" smtClean="0">
                <a:solidFill>
                  <a:srgbClr val="00B0F0"/>
                </a:solidFill>
                <a:latin typeface="+mn-lt"/>
              </a:rPr>
              <a:t>OOO </a:t>
            </a:r>
            <a:r>
              <a:rPr lang="ru-RU" sz="2700" dirty="0" smtClean="0">
                <a:solidFill>
                  <a:srgbClr val="00B0F0"/>
                </a:solidFill>
                <a:latin typeface="+mn-lt"/>
              </a:rPr>
              <a:t>«ТЕРМОПРОФИЛЬ»</a:t>
            </a:r>
            <a:endParaRPr lang="ru-RU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994" y="1609725"/>
            <a:ext cx="7011411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43608" y="530120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Комплексная жилая застройка, промышленные, с/</a:t>
            </a:r>
            <a:r>
              <a:rPr lang="ru-RU" dirty="0" err="1" smtClean="0">
                <a:solidFill>
                  <a:srgbClr val="FFFF00"/>
                </a:solidFill>
              </a:rPr>
              <a:t>х</a:t>
            </a:r>
            <a:r>
              <a:rPr lang="ru-RU" dirty="0" smtClean="0">
                <a:solidFill>
                  <a:srgbClr val="FFFF00"/>
                </a:solidFill>
              </a:rPr>
              <a:t> объекты.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573325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hlinkClick r:id="rId3"/>
              </a:rPr>
              <a:t>beacom25@gmail.com</a:t>
            </a:r>
            <a:r>
              <a:rPr lang="en-US" dirty="0" smtClean="0">
                <a:solidFill>
                  <a:srgbClr val="FFFF00"/>
                </a:solidFill>
              </a:rPr>
              <a:t>  +7 9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r>
              <a:rPr lang="en-US" dirty="0" smtClean="0">
                <a:solidFill>
                  <a:srgbClr val="FFFF00"/>
                </a:solidFill>
              </a:rPr>
              <a:t>24</a:t>
            </a:r>
            <a:r>
              <a:rPr lang="ru-RU" dirty="0" smtClean="0">
                <a:solidFill>
                  <a:srgbClr val="FFFF00"/>
                </a:solidFill>
              </a:rPr>
              <a:t>788488</a:t>
            </a:r>
            <a:endParaRPr lang="ru-RU" dirty="0" smtClean="0">
              <a:solidFill>
                <a:srgbClr val="00B0F0"/>
              </a:solidFill>
            </a:endParaRP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konstr_panel_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052736"/>
            <a:ext cx="23812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+mn-lt"/>
              </a:rPr>
              <a:t>          </a:t>
            </a:r>
            <a:r>
              <a:rPr lang="ru-RU" dirty="0" smtClean="0">
                <a:solidFill>
                  <a:srgbClr val="00B0F0"/>
                </a:solidFill>
                <a:latin typeface="+mn-lt"/>
              </a:rPr>
              <a:t>Неограниченные           возможности </a:t>
            </a:r>
            <a:r>
              <a:rPr lang="ru-RU" dirty="0" err="1" smtClean="0">
                <a:solidFill>
                  <a:srgbClr val="00B0F0"/>
                </a:solidFill>
                <a:latin typeface="+mn-lt"/>
              </a:rPr>
              <a:t>лстк</a:t>
            </a:r>
            <a:r>
              <a:rPr lang="ru-RU" dirty="0" smtClean="0">
                <a:solidFill>
                  <a:srgbClr val="00B0F0"/>
                </a:solidFill>
                <a:latin typeface="+mn-lt"/>
              </a:rPr>
              <a:t> / </a:t>
            </a:r>
            <a:r>
              <a:rPr lang="ru-RU" dirty="0" err="1" smtClean="0">
                <a:solidFill>
                  <a:srgbClr val="00B0F0"/>
                </a:solidFill>
                <a:latin typeface="+mn-lt"/>
              </a:rPr>
              <a:t>лмк</a:t>
            </a:r>
            <a:endParaRPr lang="ru-RU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4" name="Содержимое 3" descr="P514000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3798400" cy="232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G_005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84984"/>
            <a:ext cx="367240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16016" y="162880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Эллинг на воде –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плавающая технология!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400506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Заповедник – мха не портить!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konstr_panel_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5373216"/>
            <a:ext cx="23812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11560" y="465313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ru-RU" dirty="0" smtClean="0"/>
              <a:t>+</a:t>
            </a:r>
            <a:r>
              <a:rPr lang="ru-RU" smtClean="0"/>
              <a:t>7 9024788488 </a:t>
            </a:r>
            <a:r>
              <a:rPr lang="en-US" dirty="0" smtClean="0"/>
              <a:t>beacom25@gmail.com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   </a:t>
            </a:r>
            <a:r>
              <a:rPr lang="ru-RU" dirty="0" smtClean="0">
                <a:solidFill>
                  <a:srgbClr val="00B0F0"/>
                </a:solidFill>
                <a:latin typeface="+mn-lt"/>
              </a:rPr>
              <a:t>ООО «</a:t>
            </a:r>
            <a:r>
              <a:rPr lang="ru-RU" dirty="0" err="1" smtClean="0">
                <a:solidFill>
                  <a:srgbClr val="00B0F0"/>
                </a:solidFill>
                <a:latin typeface="+mn-lt"/>
              </a:rPr>
              <a:t>Термопрофиль</a:t>
            </a:r>
            <a:r>
              <a:rPr lang="ru-RU" dirty="0" smtClean="0">
                <a:solidFill>
                  <a:srgbClr val="00B0F0"/>
                </a:solidFill>
                <a:latin typeface="+mn-lt"/>
              </a:rPr>
              <a:t>»</a:t>
            </a:r>
            <a:endParaRPr lang="ru-RU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618122, Пермский край, г. Оса, </a:t>
            </a:r>
            <a:r>
              <a:rPr lang="ru-RU" sz="2400" dirty="0" err="1" smtClean="0"/>
              <a:t>Крыловская</a:t>
            </a:r>
            <a:r>
              <a:rPr lang="ru-RU" sz="2400" dirty="0" smtClean="0"/>
              <a:t>, 5</a:t>
            </a:r>
            <a:r>
              <a:rPr lang="en-US" sz="2400" dirty="0" smtClean="0">
                <a:solidFill>
                  <a:srgbClr val="00B0F0"/>
                </a:solidFill>
                <a:hlinkClick r:id="rId3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hlinkClick r:id="rId3"/>
              </a:rPr>
              <a:t>osatp@gmail.com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sz="2400" dirty="0" smtClean="0"/>
              <a:t>Производственная площадка </a:t>
            </a:r>
            <a:r>
              <a:rPr lang="ru-RU" sz="2400" dirty="0" err="1" smtClean="0"/>
              <a:t>Осинского</a:t>
            </a:r>
            <a:r>
              <a:rPr lang="ru-RU" sz="2400" dirty="0" smtClean="0"/>
              <a:t>    </a:t>
            </a:r>
          </a:p>
          <a:p>
            <a:pPr>
              <a:buNone/>
            </a:pPr>
            <a:r>
              <a:rPr lang="ru-RU" sz="2400" dirty="0" smtClean="0"/>
              <a:t>    машиностроительного завода</a:t>
            </a:r>
          </a:p>
          <a:p>
            <a:r>
              <a:rPr lang="ru-RU" sz="2400" dirty="0" smtClean="0"/>
              <a:t>Сертифицированное прокатное производство строительного профиля для быстровозводимого строительства ( 2 прокатных стана до 5 мм толщины профиля).</a:t>
            </a:r>
          </a:p>
          <a:p>
            <a:r>
              <a:rPr lang="ru-RU" sz="2400" dirty="0" smtClean="0"/>
              <a:t>Вид деятельности: строительство зданий, сооружений любого назначения</a:t>
            </a:r>
          </a:p>
          <a:p>
            <a:r>
              <a:rPr lang="ru-RU" sz="2400" dirty="0" smtClean="0"/>
              <a:t>Животноводческие фермы, овощехранилища, ангары промышленные. Многоквартирные дома, общежития, коттеджи, мансарды. Спортивные сооружения. Магазины и торговые комплексы.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beacom25@gmail.com +7 9</a:t>
            </a:r>
            <a:r>
              <a:rPr lang="ru-RU" sz="2400" dirty="0" smtClean="0">
                <a:solidFill>
                  <a:srgbClr val="0070C0"/>
                </a:solidFill>
              </a:rPr>
              <a:t>024788488</a:t>
            </a:r>
          </a:p>
          <a:p>
            <a:endParaRPr lang="ru-RU" sz="2400" dirty="0" smtClean="0">
              <a:solidFill>
                <a:srgbClr val="00B0F0"/>
              </a:solidFill>
            </a:endParaRPr>
          </a:p>
          <a:p>
            <a:endParaRPr lang="ru-RU" sz="2400" dirty="0"/>
          </a:p>
        </p:txBody>
      </p:sp>
      <p:pic>
        <p:nvPicPr>
          <p:cNvPr id="4" name="Рисунок 3" descr="konstr_panel_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0"/>
            <a:ext cx="20162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54868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Заключение на </a:t>
            </a:r>
            <a:r>
              <a:rPr lang="ru-RU" sz="1600" dirty="0" smtClean="0"/>
              <a:t>огнестойкость конструкций </a:t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                            </a:t>
            </a:r>
            <a:r>
              <a:rPr lang="ru-RU" sz="1600" dirty="0" err="1" smtClean="0"/>
              <a:t>ооо</a:t>
            </a:r>
            <a:r>
              <a:rPr lang="ru-RU" sz="1600" dirty="0" smtClean="0"/>
              <a:t> «ТЕРМОПРОФИЛЬ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764704"/>
            <a:ext cx="4806303" cy="570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36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ru-RU" dirty="0" err="1" smtClean="0">
                <a:solidFill>
                  <a:srgbClr val="00B0F0"/>
                </a:solidFill>
                <a:latin typeface="+mn-lt"/>
              </a:rPr>
              <a:t>термопрофиль</a:t>
            </a:r>
            <a:r>
              <a:rPr lang="ru-RU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00B0F0"/>
                </a:solidFill>
                <a:latin typeface="+mn-lt"/>
              </a:rPr>
            </a:br>
            <a:r>
              <a:rPr lang="ru-RU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200" dirty="0" smtClean="0">
                <a:solidFill>
                  <a:srgbClr val="00B0F0"/>
                </a:solidFill>
                <a:latin typeface="+mn-lt"/>
              </a:rPr>
              <a:t>оса, пермский край, крыловская, 5</a:t>
            </a:r>
            <a:endParaRPr lang="ru-RU" sz="22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Основной элемент каркаса – профиль стоечный – несущий элемент стены ПС (ТПС), СИГМА</a:t>
            </a:r>
          </a:p>
          <a:p>
            <a:r>
              <a:rPr lang="ru-RU" dirty="0" smtClean="0"/>
              <a:t>Профиль балочный – для балок перекрытия и стропил ПС (ТПС), Сигма толщиной до </a:t>
            </a:r>
            <a:r>
              <a:rPr lang="ru-RU" dirty="0" smtClean="0"/>
              <a:t>4,0 </a:t>
            </a:r>
            <a:r>
              <a:rPr lang="ru-RU" dirty="0" smtClean="0"/>
              <a:t>мм</a:t>
            </a:r>
          </a:p>
          <a:p>
            <a:r>
              <a:rPr lang="ru-RU" dirty="0" smtClean="0"/>
              <a:t>Профиль прогонный ПП (ТПП)</a:t>
            </a:r>
          </a:p>
          <a:p>
            <a:r>
              <a:rPr lang="ru-RU" dirty="0" smtClean="0"/>
              <a:t>Профиль шляпный ПШ 61, ПШ28 для обрешетки кровли и облицовки фасада</a:t>
            </a: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006271"/>
            <a:ext cx="2016224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013176"/>
            <a:ext cx="155981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konstr_panel_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88640"/>
            <a:ext cx="23812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999366"/>
            <a:ext cx="1847850" cy="1428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00" y="5031329"/>
            <a:ext cx="2118368" cy="142200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          </a:t>
            </a:r>
            <a:r>
              <a:rPr lang="ru-RU" dirty="0" smtClean="0">
                <a:solidFill>
                  <a:srgbClr val="00B0F0"/>
                </a:solidFill>
                <a:latin typeface="+mn-lt"/>
              </a:rPr>
              <a:t>Сигма-Профиль  </a:t>
            </a:r>
            <a:br>
              <a:rPr lang="ru-RU" dirty="0" smtClean="0">
                <a:solidFill>
                  <a:srgbClr val="00B0F0"/>
                </a:solidFill>
                <a:latin typeface="+mn-lt"/>
              </a:rPr>
            </a:br>
            <a:r>
              <a:rPr lang="ru-RU" dirty="0" smtClean="0">
                <a:solidFill>
                  <a:srgbClr val="00B0F0"/>
                </a:solidFill>
                <a:latin typeface="+mn-lt"/>
              </a:rPr>
              <a:t>     195/245/295х65/58х </a:t>
            </a:r>
            <a:r>
              <a:rPr lang="ru-RU" dirty="0" smtClean="0">
                <a:solidFill>
                  <a:srgbClr val="00B0F0"/>
                </a:solidFill>
                <a:latin typeface="+mn-lt"/>
              </a:rPr>
              <a:t>2,5/3,0/4,0мм </a:t>
            </a:r>
            <a:endParaRPr lang="ru-RU" sz="31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4365104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Большая несущая способность и возможность строительства большепролетных зданий без промежуточных опор. Низкая металлоемкость . Вес спаренной балки в 1,5 раза ниже черной балки и швеллера при сохранении их прочности и несущей способности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beacom25@gmail.com +7 9</a:t>
            </a:r>
            <a:r>
              <a:rPr lang="ru-RU" dirty="0" smtClean="0">
                <a:solidFill>
                  <a:srgbClr val="00B0F0"/>
                </a:solidFill>
              </a:rPr>
              <a:t>02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ru-RU" dirty="0" smtClean="0">
                <a:solidFill>
                  <a:srgbClr val="00B0F0"/>
                </a:solidFill>
              </a:rPr>
              <a:t>47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ru-RU" dirty="0" smtClean="0">
                <a:solidFill>
                  <a:srgbClr val="00B0F0"/>
                </a:solidFill>
              </a:rPr>
              <a:t>88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ru-RU" dirty="0" smtClean="0">
                <a:solidFill>
                  <a:srgbClr val="00B0F0"/>
                </a:solidFill>
              </a:rPr>
              <a:t>4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ru-RU" dirty="0" smtClean="0">
                <a:solidFill>
                  <a:srgbClr val="00B0F0"/>
                </a:solidFill>
              </a:rPr>
              <a:t>88 // 8 800 20 18 16 7</a:t>
            </a:r>
            <a:endParaRPr lang="ru-RU" dirty="0" smtClean="0">
              <a:solidFill>
                <a:srgbClr val="00B0F0"/>
              </a:solidFill>
            </a:endParaRPr>
          </a:p>
          <a:p>
            <a:r>
              <a:rPr lang="ru-RU" dirty="0" smtClean="0">
                <a:solidFill>
                  <a:srgbClr val="00B0F0"/>
                </a:solidFill>
              </a:rPr>
              <a:t>                                                                 Производство Оса, Крыловская,5</a:t>
            </a:r>
          </a:p>
          <a:p>
            <a:endParaRPr lang="ru-RU" dirty="0" smtClean="0">
              <a:solidFill>
                <a:srgbClr val="00B0F0"/>
              </a:solidFill>
            </a:endParaRPr>
          </a:p>
          <a:p>
            <a:r>
              <a:rPr lang="ru-RU" dirty="0" smtClean="0"/>
              <a:t>                                                              </a:t>
            </a:r>
            <a:endParaRPr lang="ru-RU" dirty="0"/>
          </a:p>
        </p:txBody>
      </p:sp>
      <p:pic>
        <p:nvPicPr>
          <p:cNvPr id="1026" name="Picture 2" descr="консоль сиг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1" y="1844825"/>
            <a:ext cx="172819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988840"/>
            <a:ext cx="230425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916833"/>
            <a:ext cx="307275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B0F0"/>
                </a:solidFill>
                <a:latin typeface="+mn-lt"/>
              </a:rPr>
              <a:t>ТЕХНОЛОГИЧНОсть</a:t>
            </a:r>
            <a:endParaRPr lang="ru-RU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Не требует: сварочных работ, грузоподъемной техники.</a:t>
            </a:r>
          </a:p>
          <a:p>
            <a:r>
              <a:rPr lang="ru-RU" dirty="0" err="1" smtClean="0"/>
              <a:t>Всесезонность</a:t>
            </a:r>
            <a:r>
              <a:rPr lang="ru-RU" dirty="0" smtClean="0"/>
              <a:t>.                    </a:t>
            </a:r>
          </a:p>
          <a:p>
            <a:r>
              <a:rPr lang="ru-RU" dirty="0" smtClean="0"/>
              <a:t>Низкая металлоемкость-экономия на транспорте при доставке</a:t>
            </a:r>
            <a:r>
              <a:rPr lang="en-US" dirty="0" smtClean="0"/>
              <a:t> </a:t>
            </a:r>
            <a:r>
              <a:rPr lang="ru-RU" dirty="0" smtClean="0"/>
              <a:t>и монтаже.</a:t>
            </a:r>
          </a:p>
          <a:p>
            <a:r>
              <a:rPr lang="ru-RU" dirty="0" smtClean="0"/>
              <a:t>Низкие затраты на  подъездные пути и стройплощадку – бережлива к окружающей среде – технология «Между сосен».</a:t>
            </a:r>
          </a:p>
          <a:p>
            <a:r>
              <a:rPr lang="ru-RU" dirty="0" smtClean="0"/>
              <a:t>Простота демонтажа, реконструкции переноса конструкций на новую площадку и утилизации.</a:t>
            </a:r>
          </a:p>
          <a:p>
            <a:endParaRPr lang="ru-RU" dirty="0" smtClean="0"/>
          </a:p>
          <a:p>
            <a:r>
              <a:rPr lang="ru-RU" sz="2000" dirty="0" smtClean="0"/>
              <a:t>г. Оса Крыловская, 5 // ООО «ТЕРМОПРОФИЛЬ»</a:t>
            </a:r>
            <a:r>
              <a:rPr lang="en-US" sz="2000" dirty="0" smtClean="0">
                <a:solidFill>
                  <a:srgbClr val="FF0000"/>
                </a:solidFill>
                <a:hlinkClick r:id="rId2"/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beacom25@gmail.com </a:t>
            </a:r>
            <a:r>
              <a:rPr lang="en-US" sz="2000" dirty="0" smtClean="0"/>
              <a:t>+7 9</a:t>
            </a:r>
            <a:r>
              <a:rPr lang="ru-RU" sz="2000" dirty="0" smtClean="0"/>
              <a:t>0247 88 4 </a:t>
            </a:r>
            <a:r>
              <a:rPr lang="ru-RU" sz="2000" dirty="0" smtClean="0"/>
              <a:t>88 // 8 800 2018167</a:t>
            </a:r>
            <a:endParaRPr lang="ru-RU" sz="2000" dirty="0" smtClean="0">
              <a:solidFill>
                <a:srgbClr val="00B0F0"/>
              </a:solidFill>
            </a:endParaRPr>
          </a:p>
          <a:p>
            <a:endParaRPr lang="ru-RU" sz="2000" dirty="0" smtClean="0">
              <a:solidFill>
                <a:srgbClr val="00B0F0"/>
              </a:solidFill>
            </a:endParaRPr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4" name="Рисунок 3" descr="konstr_panel_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32656"/>
            <a:ext cx="209321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B0F0"/>
                </a:solidFill>
                <a:latin typeface="+mn-lt"/>
              </a:rPr>
              <a:t>     ЛСТК  / ДЕРЕВО ?</a:t>
            </a:r>
            <a:endParaRPr lang="ru-RU" sz="5400" dirty="0">
              <a:solidFill>
                <a:srgbClr val="00B0F0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427168" cy="4527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16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ЛСТК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Дерево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Экология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имически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пассивные металл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сопутствующие материалы 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н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е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впитывают и не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выделяют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химикаты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 Не</a:t>
                      </a:r>
                      <a:r>
                        <a:rPr lang="ru-RU" sz="12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подвержены</a:t>
                      </a: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 грибку и плесени, коррозии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Требуемая систематическая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обработка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огнезащитными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, антисептическими и клеящими составами приводит к испарениям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вредных химических веществ.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Подвержено гниению и заражению грибком , бактериями и насекомыми.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Долговечность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Горячеоцинкованная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сталь 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275 г/м2 цинка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- гарантия 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100 лет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Защита несущей конструкции фасадом в составе технологии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Каркас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20-30 лет, бревенчатая и брусчатая - на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40-25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лет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кирпичная и железобетонная - более чем на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50-требует дополнительной защиты.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Огнестойкость //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Способность к возгоранию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Не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поддерживают горения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Не способны к возгоранию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Легко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воспламеняемые конструкции.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Полное уничтожение: бревно -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40 минут // Деревянный каркас -15 минут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Вес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Масса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стены составляет 40-53 кг при толщине 154-204 мм.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Масса бревенчатой стены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110-130 кг при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толщине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220-260 мм.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Надежность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Высокая // Надежность производства и контроля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Низкая // Скрытые дефекты несущей способности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(сучковатость, гнилостность,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трещиноватость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Теплосбережение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Сопротивление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теплопередаче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стены 175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мм превышает установленное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СНиПом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значение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Деревянная стена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250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мм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не удовлетворяет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нормам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по теплозащите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latin typeface="Times New Roman"/>
                          <a:ea typeface="Times New Roman"/>
                          <a:cs typeface="Times New Roman"/>
                        </a:rPr>
                        <a:t>Усадка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НЕТ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Значительная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усадка/ Проблемы с отделкой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+mn-lt"/>
              </a:rPr>
              <a:t>Профиль строительный</a:t>
            </a:r>
            <a:br>
              <a:rPr lang="ru-RU" dirty="0" smtClean="0">
                <a:solidFill>
                  <a:srgbClr val="00B0F0"/>
                </a:solidFill>
                <a:latin typeface="+mn-lt"/>
              </a:rPr>
            </a:br>
            <a:r>
              <a:rPr lang="ru-RU" dirty="0" smtClean="0">
                <a:solidFill>
                  <a:srgbClr val="00B0F0"/>
                </a:solidFill>
                <a:latin typeface="+mn-lt"/>
              </a:rPr>
              <a:t>каркасная технология</a:t>
            </a:r>
            <a:endParaRPr lang="ru-RU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30722" name="Picture 2" descr="C:\Users\Admin\Desktop\пульс 15\баннер\кровл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2349624" cy="1368152"/>
          </a:xfrm>
          <a:prstGeom prst="rect">
            <a:avLst/>
          </a:prstGeom>
          <a:noFill/>
        </p:spPr>
      </p:pic>
      <p:pic>
        <p:nvPicPr>
          <p:cNvPr id="30723" name="Picture 3" descr="C:\Users\Admin\Desktop\пульс 15\баннер\перекрыти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556792"/>
            <a:ext cx="2133600" cy="1296144"/>
          </a:xfrm>
          <a:prstGeom prst="rect">
            <a:avLst/>
          </a:prstGeom>
          <a:noFill/>
        </p:spPr>
      </p:pic>
      <p:pic>
        <p:nvPicPr>
          <p:cNvPr id="30724" name="Picture 4" descr="C:\Users\Admin\Desktop\пульс 15\баннер\стена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628800"/>
            <a:ext cx="2141984" cy="13681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292494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Кровля                      Перекрытие                               Стена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328498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Простота и гибкость конструкторских решений – замена традиционных материалов (кирпич, бетон, </a:t>
            </a:r>
            <a:r>
              <a:rPr lang="ru-RU" dirty="0" err="1" smtClean="0"/>
              <a:t>пеноблок</a:t>
            </a:r>
            <a:r>
              <a:rPr lang="ru-RU" dirty="0" smtClean="0"/>
              <a:t>) и совместное их применение.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568738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Производство: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г.Оса</a:t>
            </a:r>
            <a:r>
              <a:rPr lang="ru-RU" dirty="0" smtClean="0">
                <a:solidFill>
                  <a:srgbClr val="00B0F0"/>
                </a:solidFill>
              </a:rPr>
              <a:t>, Крыловская, 5 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  <a:hlinkClick r:id="rId6"/>
              </a:rPr>
              <a:t>osatp@gmail.com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3933056"/>
            <a:ext cx="7128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</a:t>
            </a:r>
            <a:r>
              <a:rPr lang="ru-RU" dirty="0" smtClean="0">
                <a:solidFill>
                  <a:srgbClr val="FF0000"/>
                </a:solidFill>
              </a:rPr>
              <a:t>По комплексу </a:t>
            </a:r>
            <a:r>
              <a:rPr lang="ru-RU" dirty="0" err="1" smtClean="0">
                <a:solidFill>
                  <a:srgbClr val="FF0000"/>
                </a:solidFill>
              </a:rPr>
              <a:t>технико=экономических</a:t>
            </a:r>
            <a:r>
              <a:rPr lang="ru-RU" dirty="0" smtClean="0">
                <a:solidFill>
                  <a:srgbClr val="FF0000"/>
                </a:solidFill>
              </a:rPr>
              <a:t> параметров технология строительства из ЛСТК зданий для групп повышенного риска – стационары больниц, домов престарелых, инвалидов, групп с ограниченными возможностями, здания в труднодоступных местах,  на воде и подтопляемых территориях, на вечной мерзлоте, в заповедниках,   на высокогорье - практически не имеет альтернативы!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" name="Рисунок 10" descr="konstr_panel_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476672"/>
            <a:ext cx="136815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пульс 15\P10307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Picture 1" descr="konstr_panel_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1190625" cy="542925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081333" y="600016"/>
            <a:ext cx="698133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ОБЩЕСТВО С ОГРАНИЧЕННОЙ ОТВЕТСТВЕННОСТЬЮ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«ТЕРМОПРОФИЛЬ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5229200"/>
            <a:ext cx="3137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Легкость конструкций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Экономичный фундамент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Коррозионная стойкость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465313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Животноводческие фермы КРС на 200-1200 голов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775</TotalTime>
  <Words>838</Words>
  <Application>Microsoft Office PowerPoint</Application>
  <PresentationFormat>Экран (4:3)</PresentationFormat>
  <Paragraphs>125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Wingdings 2</vt:lpstr>
      <vt:lpstr>Изящная</vt:lpstr>
      <vt:lpstr>Легкие металлические конструкции</vt:lpstr>
      <vt:lpstr>   ООО «Термопрофиль»</vt:lpstr>
      <vt:lpstr>Заключение на огнестойкость конструкций                                                                                   ооо «ТЕРМОПРОФИЛЬ</vt:lpstr>
      <vt:lpstr>    термопрофиль  оса, пермский край, крыловская, 5</vt:lpstr>
      <vt:lpstr>          Сигма-Профиль        195/245/295х65/58х 2,5/3,0/4,0мм </vt:lpstr>
      <vt:lpstr>ТЕХНОЛОГИЧНОсть</vt:lpstr>
      <vt:lpstr>     ЛСТК  / ДЕРЕВО ?</vt:lpstr>
      <vt:lpstr>Профиль строительный каркасная технология</vt:lpstr>
      <vt:lpstr>Презентация PowerPoint</vt:lpstr>
      <vt:lpstr>Презентация PowerPoint</vt:lpstr>
      <vt:lpstr>Мансарда-экономия пространства</vt:lpstr>
      <vt:lpstr>Многоквартирные дома и общежития</vt:lpstr>
      <vt:lpstr>Ангары и склады</vt:lpstr>
      <vt:lpstr>Фельдшерско-акушерский пункт</vt:lpstr>
      <vt:lpstr>   Реконструкция кровли +   мансарда и новый фасад!</vt:lpstr>
      <vt:lpstr>Приглашаем к сотрудничеству    OOO «ТЕРМОПРОФИЛЬ»</vt:lpstr>
      <vt:lpstr>          Неограниченные           возможности лстк / лмк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ТЕРМОПРОФИЛЬ</dc:title>
  <dc:creator>Admin</dc:creator>
  <cp:lastModifiedBy>Admin</cp:lastModifiedBy>
  <cp:revision>113</cp:revision>
  <dcterms:created xsi:type="dcterms:W3CDTF">2015-11-23T16:35:45Z</dcterms:created>
  <dcterms:modified xsi:type="dcterms:W3CDTF">2020-02-19T10:03:59Z</dcterms:modified>
</cp:coreProperties>
</file>